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302" r:id="rId3"/>
    <p:sldId id="258" r:id="rId4"/>
    <p:sldId id="294" r:id="rId5"/>
    <p:sldId id="300" r:id="rId6"/>
    <p:sldId id="299" r:id="rId7"/>
    <p:sldId id="259" r:id="rId8"/>
    <p:sldId id="279" r:id="rId9"/>
    <p:sldId id="280" r:id="rId10"/>
    <p:sldId id="263" r:id="rId11"/>
    <p:sldId id="264" r:id="rId12"/>
    <p:sldId id="271" r:id="rId13"/>
    <p:sldId id="281" r:id="rId14"/>
    <p:sldId id="269" r:id="rId15"/>
    <p:sldId id="270" r:id="rId16"/>
    <p:sldId id="275" r:id="rId17"/>
    <p:sldId id="303" r:id="rId18"/>
    <p:sldId id="272" r:id="rId19"/>
    <p:sldId id="285" r:id="rId20"/>
    <p:sldId id="289" r:id="rId21"/>
    <p:sldId id="298" r:id="rId22"/>
    <p:sldId id="304" r:id="rId23"/>
    <p:sldId id="278" r:id="rId24"/>
    <p:sldId id="276" r:id="rId25"/>
    <p:sldId id="290" r:id="rId26"/>
    <p:sldId id="297" r:id="rId27"/>
    <p:sldId id="292" r:id="rId28"/>
    <p:sldId id="293" r:id="rId29"/>
    <p:sldId id="296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-153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1.png>
</file>

<file path=ppt/media/image32.png>
</file>

<file path=ppt/media/image33.png>
</file>

<file path=ppt/media/image35.png>
</file>

<file path=ppt/media/image4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CF5A-EA79-452C-A52C-1A2668C2E7DF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4C28-BD4B-4892-9A2D-6E19BD753A9A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D9D02-426E-46C9-9EE9-0DE1EF8B2838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AA6B6-10E5-4810-BC9F-DA72D8452E73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8D072-EF12-4AA2-BD71-ABC68B06D0E2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BF60-6CC3-4B74-A60D-3486985E4346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4818-984F-4759-BF72-A33BDC1963BD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E191-5F94-4FC1-B823-BD7CABF7FA06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56D55-EFBE-4F9B-8A5F-09D42CA22A9B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D1D110F-3F4E-48D9-B8AA-5D0E825AFDBA}" type="datetime1">
              <a:rPr lang="en-US" smtClean="0"/>
              <a:pPr/>
              <a:t>11/10/16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6.png"/><Relationship Id="rId12" Type="http://schemas.openxmlformats.org/officeDocument/2006/relationships/image" Target="../media/image27.png"/><Relationship Id="rId13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image" Target="../media/image23.png"/><Relationship Id="rId9" Type="http://schemas.openxmlformats.org/officeDocument/2006/relationships/image" Target="../media/image24.png"/><Relationship Id="rId10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Relationship Id="rId3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Modeling Overview</a:t>
            </a: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74" t="18609" r="8780" b="18110"/>
          <a:stretch/>
        </p:blipFill>
        <p:spPr>
          <a:xfrm>
            <a:off x="904105" y="1078576"/>
            <a:ext cx="7352827" cy="247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225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County River </a:t>
            </a:r>
            <a:r>
              <a:rPr lang="en-US" dirty="0" smtClean="0"/>
              <a:t>Network</a:t>
            </a:r>
            <a:endParaRPr lang="en-US" dirty="0"/>
          </a:p>
        </p:txBody>
      </p:sp>
      <p:pic>
        <p:nvPicPr>
          <p:cNvPr id="11" name="Content Placeholder 10" descr="network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" r="241"/>
          <a:stretch>
            <a:fillRect/>
          </a:stretch>
        </p:blipFill>
        <p:spPr>
          <a:xfrm>
            <a:off x="595377" y="2529068"/>
            <a:ext cx="8051731" cy="4428141"/>
          </a:xfrm>
        </p:spPr>
      </p:pic>
    </p:spTree>
    <p:extLst>
      <p:ext uri="{BB962C8B-B14F-4D97-AF65-F5344CB8AC3E}">
        <p14:creationId xmlns:p14="http://schemas.microsoft.com/office/powerpoint/2010/main" val="2076642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County Transportation </a:t>
            </a:r>
            <a:r>
              <a:rPr lang="en-US" dirty="0" smtClean="0"/>
              <a:t>Network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493" t="19764" r="17969" b="19904"/>
          <a:stretch/>
        </p:blipFill>
        <p:spPr>
          <a:xfrm>
            <a:off x="457200" y="2461735"/>
            <a:ext cx="8229600" cy="4396265"/>
          </a:xfrm>
        </p:spPr>
      </p:pic>
    </p:spTree>
    <p:extLst>
      <p:ext uri="{BB962C8B-B14F-4D97-AF65-F5344CB8AC3E}">
        <p14:creationId xmlns:p14="http://schemas.microsoft.com/office/powerpoint/2010/main" val="3656754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Electricity grid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004077"/>
            <a:ext cx="8229600" cy="542770"/>
          </a:xfrm>
        </p:spPr>
        <p:txBody>
          <a:bodyPr>
            <a:normAutofit/>
          </a:bodyPr>
          <a:lstStyle/>
          <a:p>
            <a:r>
              <a:rPr lang="en-US" dirty="0" smtClean="0"/>
              <a:t>County-level representation of TIGER high-voltage lines</a:t>
            </a:r>
            <a:endParaRPr lang="en-US" dirty="0"/>
          </a:p>
        </p:txBody>
      </p:sp>
      <p:pic>
        <p:nvPicPr>
          <p:cNvPr id="6" name="Content Placeholder 3" descr="ima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" r="1596"/>
          <a:stretch>
            <a:fillRect/>
          </a:stretch>
        </p:blipFill>
        <p:spPr>
          <a:xfrm>
            <a:off x="569908" y="2434199"/>
            <a:ext cx="8043839" cy="442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294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Groundwater Network</a:t>
            </a:r>
            <a:endParaRPr lang="en-US" dirty="0"/>
          </a:p>
        </p:txBody>
      </p:sp>
      <p:pic>
        <p:nvPicPr>
          <p:cNvPr id="4" name="Content Placeholder 3" descr="groundwater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25" b="1950"/>
          <a:stretch/>
        </p:blipFill>
        <p:spPr>
          <a:xfrm>
            <a:off x="871538" y="1785808"/>
            <a:ext cx="7408862" cy="5072192"/>
          </a:xfrm>
        </p:spPr>
      </p:pic>
    </p:spTree>
    <p:extLst>
      <p:ext uri="{BB962C8B-B14F-4D97-AF65-F5344CB8AC3E}">
        <p14:creationId xmlns:p14="http://schemas.microsoft.com/office/powerpoint/2010/main" val="1410874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667416" y="2091091"/>
            <a:ext cx="7602608" cy="30669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</a:t>
            </a:r>
            <a:r>
              <a:rPr lang="en-US" dirty="0" smtClean="0"/>
              <a:t>stylized model element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A value-of-water optimization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Maximize total producer profits, assuming fixed prices and costs, realistic water supply, and an omnipresent </a:t>
            </a:r>
            <a:r>
              <a:rPr lang="en-US" dirty="0" smtClean="0"/>
              <a:t>market.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5593" y="2385378"/>
            <a:ext cx="1905080" cy="8209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Production</a:t>
            </a:r>
            <a:endParaRPr lang="en-US" dirty="0"/>
          </a:p>
        </p:txBody>
      </p:sp>
      <p:cxnSp>
        <p:nvCxnSpPr>
          <p:cNvPr id="13" name="Straight Arrow Connector 12"/>
          <p:cNvCxnSpPr>
            <a:endCxn id="4" idx="1"/>
          </p:cNvCxnSpPr>
          <p:nvPr/>
        </p:nvCxnSpPr>
        <p:spPr>
          <a:xfrm>
            <a:off x="381022" y="2795852"/>
            <a:ext cx="77457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81022" y="2416357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Water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4" idx="3"/>
            <a:endCxn id="19" idx="2"/>
          </p:cNvCxnSpPr>
          <p:nvPr/>
        </p:nvCxnSpPr>
        <p:spPr>
          <a:xfrm flipV="1">
            <a:off x="3060673" y="2785689"/>
            <a:ext cx="1270055" cy="101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063020" y="2442010"/>
            <a:ext cx="1217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Production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4330728" y="2553345"/>
            <a:ext cx="464687" cy="46468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aseline="5000" dirty="0" smtClean="0"/>
              <a:t>X</a:t>
            </a:r>
            <a:endParaRPr lang="en-US" sz="3200" baseline="5000" dirty="0"/>
          </a:p>
        </p:txBody>
      </p:sp>
      <p:sp>
        <p:nvSpPr>
          <p:cNvPr id="27" name="TextBox 26"/>
          <p:cNvSpPr txBox="1"/>
          <p:nvPr/>
        </p:nvSpPr>
        <p:spPr>
          <a:xfrm>
            <a:off x="3060673" y="3055427"/>
            <a:ext cx="1440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Product Price</a:t>
            </a:r>
            <a:endParaRPr lang="en-US" dirty="0"/>
          </a:p>
        </p:txBody>
      </p:sp>
      <p:sp>
        <p:nvSpPr>
          <p:cNvPr id="28" name="Oval 27"/>
          <p:cNvSpPr/>
          <p:nvPr/>
        </p:nvSpPr>
        <p:spPr>
          <a:xfrm>
            <a:off x="4330728" y="3790011"/>
            <a:ext cx="464687" cy="46468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aseline="5000" dirty="0" smtClean="0"/>
              <a:t>X</a:t>
            </a:r>
            <a:endParaRPr lang="en-US" sz="3200" baseline="5000" dirty="0"/>
          </a:p>
        </p:txBody>
      </p:sp>
      <p:cxnSp>
        <p:nvCxnSpPr>
          <p:cNvPr id="30" name="Elbow Connector 29"/>
          <p:cNvCxnSpPr>
            <a:stCxn id="15" idx="2"/>
            <a:endCxn id="28" idx="2"/>
          </p:cNvCxnSpPr>
          <p:nvPr/>
        </p:nvCxnSpPr>
        <p:spPr>
          <a:xfrm rot="16200000" flipH="1">
            <a:off x="1931185" y="1622812"/>
            <a:ext cx="1236666" cy="3562420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581570" y="4320281"/>
            <a:ext cx="1930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Extraction Cost</a:t>
            </a:r>
            <a:endParaRPr lang="en-US" dirty="0"/>
          </a:p>
        </p:txBody>
      </p:sp>
      <p:sp>
        <p:nvSpPr>
          <p:cNvPr id="39" name="Oval 38"/>
          <p:cNvSpPr/>
          <p:nvPr/>
        </p:nvSpPr>
        <p:spPr>
          <a:xfrm>
            <a:off x="5489172" y="3790011"/>
            <a:ext cx="464687" cy="46468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400" baseline="10000" dirty="0"/>
              <a:t>-</a:t>
            </a:r>
          </a:p>
        </p:txBody>
      </p:sp>
      <p:cxnSp>
        <p:nvCxnSpPr>
          <p:cNvPr id="41" name="Straight Arrow Connector 40"/>
          <p:cNvCxnSpPr>
            <a:stCxn id="28" idx="6"/>
            <a:endCxn id="39" idx="2"/>
          </p:cNvCxnSpPr>
          <p:nvPr/>
        </p:nvCxnSpPr>
        <p:spPr>
          <a:xfrm>
            <a:off x="4795415" y="4022355"/>
            <a:ext cx="69375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19" idx="6"/>
            <a:endCxn id="39" idx="0"/>
          </p:cNvCxnSpPr>
          <p:nvPr/>
        </p:nvCxnSpPr>
        <p:spPr>
          <a:xfrm>
            <a:off x="4795415" y="2785689"/>
            <a:ext cx="926101" cy="1004322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39" idx="6"/>
            <a:endCxn id="51" idx="1"/>
          </p:cNvCxnSpPr>
          <p:nvPr/>
        </p:nvCxnSpPr>
        <p:spPr>
          <a:xfrm>
            <a:off x="5953859" y="4022355"/>
            <a:ext cx="92158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795415" y="2442010"/>
            <a:ext cx="1001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Revenue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5953859" y="3658760"/>
            <a:ext cx="8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Surplus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6875441" y="3611881"/>
            <a:ext cx="1039962" cy="8209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 </a:t>
            </a:r>
            <a:r>
              <a:rPr lang="en-US" dirty="0" err="1" smtClean="0"/>
              <a:t>dWater</a:t>
            </a:r>
            <a:endParaRPr lang="en-US" dirty="0"/>
          </a:p>
        </p:txBody>
      </p:sp>
      <p:cxnSp>
        <p:nvCxnSpPr>
          <p:cNvPr id="53" name="Straight Connector 52"/>
          <p:cNvCxnSpPr/>
          <p:nvPr/>
        </p:nvCxnSpPr>
        <p:spPr>
          <a:xfrm>
            <a:off x="7154225" y="4022355"/>
            <a:ext cx="47012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51" idx="3"/>
          </p:cNvCxnSpPr>
          <p:nvPr/>
        </p:nvCxnSpPr>
        <p:spPr>
          <a:xfrm>
            <a:off x="7915403" y="4022355"/>
            <a:ext cx="620151" cy="57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7915403" y="3668512"/>
            <a:ext cx="840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MVoW</a:t>
            </a:r>
            <a:endParaRPr lang="en-US" dirty="0"/>
          </a:p>
        </p:txBody>
      </p:sp>
      <p:cxnSp>
        <p:nvCxnSpPr>
          <p:cNvPr id="66" name="Elbow Connector 65"/>
          <p:cNvCxnSpPr>
            <a:endCxn id="19" idx="4"/>
          </p:cNvCxnSpPr>
          <p:nvPr/>
        </p:nvCxnSpPr>
        <p:spPr>
          <a:xfrm flipV="1">
            <a:off x="381022" y="3018032"/>
            <a:ext cx="4182050" cy="436140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endCxn id="28" idx="4"/>
          </p:cNvCxnSpPr>
          <p:nvPr/>
        </p:nvCxnSpPr>
        <p:spPr>
          <a:xfrm flipV="1">
            <a:off x="381022" y="4254698"/>
            <a:ext cx="4182050" cy="43491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9355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distribution and demand</a:t>
            </a:r>
            <a:endParaRPr lang="en-US" dirty="0"/>
          </a:p>
        </p:txBody>
      </p:sp>
      <p:sp>
        <p:nvSpPr>
          <p:cNvPr id="68" name="Content Placeholder 67"/>
          <p:cNvSpPr>
            <a:spLocks noGrp="1"/>
          </p:cNvSpPr>
          <p:nvPr>
            <p:ph idx="1"/>
          </p:nvPr>
        </p:nvSpPr>
        <p:spPr>
          <a:xfrm>
            <a:off x="457200" y="2255784"/>
            <a:ext cx="8229600" cy="5119153"/>
          </a:xfrm>
        </p:spPr>
        <p:txBody>
          <a:bodyPr>
            <a:normAutofit/>
          </a:bodyPr>
          <a:lstStyle/>
          <a:p>
            <a:r>
              <a:rPr lang="en-US" dirty="0" smtClean="0"/>
              <a:t>Determine the best locations for production and consumption, given demand.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1072597" y="3265105"/>
            <a:ext cx="7159403" cy="2899332"/>
            <a:chOff x="1527397" y="3205773"/>
            <a:chExt cx="6572406" cy="2345720"/>
          </a:xfrm>
        </p:grpSpPr>
        <p:grpSp>
          <p:nvGrpSpPr>
            <p:cNvPr id="28" name="Group 27"/>
            <p:cNvGrpSpPr/>
            <p:nvPr/>
          </p:nvGrpSpPr>
          <p:grpSpPr>
            <a:xfrm>
              <a:off x="1527397" y="3205773"/>
              <a:ext cx="3155240" cy="1115234"/>
              <a:chOff x="1245738" y="2246481"/>
              <a:chExt cx="3155240" cy="1115234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349880" y="2246481"/>
                <a:ext cx="2764551" cy="1115234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600" dirty="0"/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1527397" y="2353493"/>
                <a:ext cx="692748" cy="2985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dirty="0" smtClean="0"/>
                  <a:t>Production</a:t>
                </a:r>
                <a:endParaRPr lang="en-US" sz="600" dirty="0"/>
              </a:p>
            </p:txBody>
          </p:sp>
          <p:cxnSp>
            <p:nvCxnSpPr>
              <p:cNvPr id="6" name="Straight Arrow Connector 5"/>
              <p:cNvCxnSpPr>
                <a:endCxn id="5" idx="1"/>
              </p:cNvCxnSpPr>
              <p:nvPr/>
            </p:nvCxnSpPr>
            <p:spPr>
              <a:xfrm>
                <a:off x="1245738" y="2502755"/>
                <a:ext cx="281659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/>
              <p:cNvSpPr txBox="1"/>
              <p:nvPr/>
            </p:nvSpPr>
            <p:spPr>
              <a:xfrm>
                <a:off x="1245738" y="2364758"/>
                <a:ext cx="38085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 smtClean="0"/>
                  <a:t>Water</a:t>
                </a:r>
                <a:endParaRPr lang="en-US" sz="600" dirty="0"/>
              </a:p>
            </p:txBody>
          </p:sp>
          <p:cxnSp>
            <p:nvCxnSpPr>
              <p:cNvPr id="8" name="Straight Arrow Connector 7"/>
              <p:cNvCxnSpPr>
                <a:stCxn id="5" idx="3"/>
                <a:endCxn id="10" idx="2"/>
              </p:cNvCxnSpPr>
              <p:nvPr/>
            </p:nvCxnSpPr>
            <p:spPr>
              <a:xfrm flipV="1">
                <a:off x="2220145" y="2499059"/>
                <a:ext cx="461833" cy="3696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/>
              <p:cNvSpPr txBox="1"/>
              <p:nvPr/>
            </p:nvSpPr>
            <p:spPr>
              <a:xfrm>
                <a:off x="2220998" y="2374086"/>
                <a:ext cx="530915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 smtClean="0"/>
                  <a:t>Production</a:t>
                </a:r>
                <a:endParaRPr lang="en-US" sz="600" dirty="0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2681977" y="2414571"/>
                <a:ext cx="168975" cy="168975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aseline="5000" dirty="0" smtClean="0"/>
                  <a:t>X</a:t>
                </a:r>
                <a:endParaRPr lang="en-US" sz="600" baseline="5000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2136259" y="2597144"/>
                <a:ext cx="607859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600" dirty="0" smtClean="0"/>
                  <a:t>Product Price</a:t>
                </a:r>
                <a:endParaRPr lang="en-US" sz="600" dirty="0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2681977" y="2864263"/>
                <a:ext cx="168975" cy="168975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aseline="5000" dirty="0" smtClean="0"/>
                  <a:t>X</a:t>
                </a:r>
                <a:endParaRPr lang="en-US" sz="600" baseline="5000" dirty="0"/>
              </a:p>
            </p:txBody>
          </p:sp>
          <p:cxnSp>
            <p:nvCxnSpPr>
              <p:cNvPr id="13" name="Elbow Connector 12"/>
              <p:cNvCxnSpPr>
                <a:stCxn id="7" idx="2"/>
                <a:endCxn id="12" idx="2"/>
              </p:cNvCxnSpPr>
              <p:nvPr/>
            </p:nvCxnSpPr>
            <p:spPr>
              <a:xfrm rot="16200000" flipH="1">
                <a:off x="1859409" y="2126182"/>
                <a:ext cx="399327" cy="1245810"/>
              </a:xfrm>
              <a:prstGeom prst="bentConnector2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2045928" y="3057086"/>
                <a:ext cx="701813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600" dirty="0" smtClean="0"/>
                  <a:t>Extraction Cost</a:t>
                </a:r>
                <a:endParaRPr lang="en-US" sz="600" dirty="0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3103225" y="2864263"/>
                <a:ext cx="168975" cy="168975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aseline="10000" dirty="0"/>
                  <a:t>-</a:t>
                </a:r>
              </a:p>
            </p:txBody>
          </p:sp>
          <p:cxnSp>
            <p:nvCxnSpPr>
              <p:cNvPr id="16" name="Straight Arrow Connector 15"/>
              <p:cNvCxnSpPr>
                <a:stCxn id="12" idx="6"/>
                <a:endCxn id="15" idx="2"/>
              </p:cNvCxnSpPr>
              <p:nvPr/>
            </p:nvCxnSpPr>
            <p:spPr>
              <a:xfrm>
                <a:off x="2850952" y="2948750"/>
                <a:ext cx="252272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Elbow Connector 16"/>
              <p:cNvCxnSpPr>
                <a:stCxn id="10" idx="6"/>
                <a:endCxn id="15" idx="0"/>
              </p:cNvCxnSpPr>
              <p:nvPr/>
            </p:nvCxnSpPr>
            <p:spPr>
              <a:xfrm>
                <a:off x="2850952" y="2499059"/>
                <a:ext cx="336760" cy="365204"/>
              </a:xfrm>
              <a:prstGeom prst="bentConnector2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/>
              <p:cNvCxnSpPr>
                <a:stCxn id="15" idx="6"/>
                <a:endCxn id="21" idx="1"/>
              </p:cNvCxnSpPr>
              <p:nvPr/>
            </p:nvCxnSpPr>
            <p:spPr>
              <a:xfrm>
                <a:off x="3272200" y="2948750"/>
                <a:ext cx="335117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/>
              <p:cNvSpPr txBox="1"/>
              <p:nvPr/>
            </p:nvSpPr>
            <p:spPr>
              <a:xfrm>
                <a:off x="2815064" y="2374086"/>
                <a:ext cx="456901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 smtClean="0"/>
                  <a:t>Revenue</a:t>
                </a:r>
                <a:endParaRPr lang="en-US" sz="600" dirty="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3272200" y="2816535"/>
                <a:ext cx="415874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 smtClean="0"/>
                  <a:t>Surplus</a:t>
                </a:r>
                <a:endParaRPr lang="en-US" sz="600" dirty="0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3607316" y="2799489"/>
                <a:ext cx="378163" cy="2985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dirty="0" smtClean="0"/>
                  <a:t>d </a:t>
                </a:r>
                <a:r>
                  <a:rPr lang="en-US" sz="600" dirty="0" err="1" smtClean="0"/>
                  <a:t>dWater</a:t>
                </a:r>
                <a:endParaRPr lang="en-US" sz="600" dirty="0"/>
              </a:p>
            </p:txBody>
          </p:sp>
          <p:cxnSp>
            <p:nvCxnSpPr>
              <p:cNvPr id="22" name="Straight Connector 21"/>
              <p:cNvCxnSpPr/>
              <p:nvPr/>
            </p:nvCxnSpPr>
            <p:spPr>
              <a:xfrm>
                <a:off x="3708691" y="2948750"/>
                <a:ext cx="170953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>
                <a:stCxn id="21" idx="3"/>
              </p:cNvCxnSpPr>
              <p:nvPr/>
            </p:nvCxnSpPr>
            <p:spPr>
              <a:xfrm>
                <a:off x="3985480" y="2948750"/>
                <a:ext cx="225507" cy="2086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TextBox 23"/>
              <p:cNvSpPr txBox="1"/>
              <p:nvPr/>
            </p:nvSpPr>
            <p:spPr>
              <a:xfrm>
                <a:off x="3985480" y="2820082"/>
                <a:ext cx="41549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 err="1" smtClean="0"/>
                  <a:t>MVoW</a:t>
                </a:r>
                <a:endParaRPr lang="en-US" sz="600" dirty="0"/>
              </a:p>
            </p:txBody>
          </p:sp>
          <p:cxnSp>
            <p:nvCxnSpPr>
              <p:cNvPr id="25" name="Elbow Connector 24"/>
              <p:cNvCxnSpPr>
                <a:endCxn id="10" idx="4"/>
              </p:cNvCxnSpPr>
              <p:nvPr/>
            </p:nvCxnSpPr>
            <p:spPr>
              <a:xfrm flipV="1">
                <a:off x="1245738" y="2583546"/>
                <a:ext cx="1520727" cy="158594"/>
              </a:xfrm>
              <a:prstGeom prst="bentConnector2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Elbow Connector 25"/>
              <p:cNvCxnSpPr>
                <a:endCxn id="12" idx="4"/>
              </p:cNvCxnSpPr>
              <p:nvPr/>
            </p:nvCxnSpPr>
            <p:spPr>
              <a:xfrm flipV="1">
                <a:off x="1245738" y="3033238"/>
                <a:ext cx="1520727" cy="158149"/>
              </a:xfrm>
              <a:prstGeom prst="bentConnector2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Cloud 28"/>
            <p:cNvSpPr/>
            <p:nvPr/>
          </p:nvSpPr>
          <p:spPr>
            <a:xfrm>
              <a:off x="5660487" y="3217239"/>
              <a:ext cx="2164790" cy="840065"/>
            </a:xfrm>
            <a:prstGeom prst="clou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Distribution</a:t>
              </a:r>
              <a:endParaRPr lang="en-US" dirty="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403073" y="4426636"/>
              <a:ext cx="2696730" cy="112485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Demand</a:t>
              </a:r>
            </a:p>
            <a:p>
              <a:pPr algn="ctr"/>
              <a:r>
                <a:rPr lang="en-US" dirty="0" smtClean="0"/>
                <a:t>Model</a:t>
              </a:r>
              <a:endParaRPr 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718739" y="4057304"/>
              <a:ext cx="740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Prices</a:t>
              </a:r>
              <a:endParaRPr lang="en-US" dirty="0"/>
            </a:p>
          </p:txBody>
        </p:sp>
        <p:cxnSp>
          <p:nvCxnSpPr>
            <p:cNvPr id="40" name="Elbow Connector 39"/>
            <p:cNvCxnSpPr>
              <a:stCxn id="30" idx="1"/>
              <a:endCxn id="4" idx="1"/>
            </p:cNvCxnSpPr>
            <p:nvPr/>
          </p:nvCxnSpPr>
          <p:spPr>
            <a:xfrm rot="10800000">
              <a:off x="1631539" y="3763391"/>
              <a:ext cx="3771534" cy="1225675"/>
            </a:xfrm>
            <a:prstGeom prst="bentConnector3">
              <a:avLst>
                <a:gd name="adj1" fmla="val 106061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endCxn id="29" idx="2"/>
            </p:cNvCxnSpPr>
            <p:nvPr/>
          </p:nvCxnSpPr>
          <p:spPr>
            <a:xfrm>
              <a:off x="4419600" y="3627384"/>
              <a:ext cx="1247602" cy="98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29" idx="1"/>
              <a:endCxn id="30" idx="0"/>
            </p:cNvCxnSpPr>
            <p:nvPr/>
          </p:nvCxnSpPr>
          <p:spPr>
            <a:xfrm>
              <a:off x="6742882" y="4056409"/>
              <a:ext cx="8556" cy="37022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4396090" y="3225444"/>
              <a:ext cx="1217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Production</a:t>
              </a:r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166994" y="5027551"/>
              <a:ext cx="14395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Consumption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13988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402" b="1402"/>
          <a:stretch>
            <a:fillRect/>
          </a:stretch>
        </p:blipFill>
        <p:spPr>
          <a:xfrm>
            <a:off x="0" y="1531518"/>
            <a:ext cx="9144000" cy="5028847"/>
          </a:xfrm>
        </p:spPr>
      </p:pic>
    </p:spTree>
    <p:extLst>
      <p:ext uri="{BB962C8B-B14F-4D97-AF65-F5344CB8AC3E}">
        <p14:creationId xmlns:p14="http://schemas.microsoft.com/office/powerpoint/2010/main" val="1659930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analyses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8650" y="4643102"/>
            <a:ext cx="7886700" cy="1904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Contents:</a:t>
            </a:r>
          </a:p>
          <a:p>
            <a:r>
              <a:rPr lang="en-US" dirty="0" smtClean="0"/>
              <a:t>Describing </a:t>
            </a:r>
            <a:r>
              <a:rPr lang="en-US" dirty="0"/>
              <a:t>the model (too much?)</a:t>
            </a:r>
          </a:p>
          <a:p>
            <a:r>
              <a:rPr lang="en-US" dirty="0"/>
              <a:t>Examples of its use (4 projects)</a:t>
            </a:r>
          </a:p>
          <a:p>
            <a:r>
              <a:rPr lang="en-US" dirty="0"/>
              <a:t>How to help out (8 projects)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7165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drawdown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123128"/>
            <a:ext cx="8229600" cy="887792"/>
          </a:xfrm>
        </p:spPr>
        <p:txBody>
          <a:bodyPr/>
          <a:lstStyle/>
          <a:p>
            <a:r>
              <a:rPr lang="en-US" dirty="0" smtClean="0"/>
              <a:t>Accounting for surface water and reservoirs</a:t>
            </a:r>
          </a:p>
          <a:p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/>
          <a:srcRect l="-552" r="-84"/>
          <a:stretch/>
        </p:blipFill>
        <p:spPr>
          <a:xfrm>
            <a:off x="992295" y="2673713"/>
            <a:ext cx="7144525" cy="418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917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175" y="1872993"/>
            <a:ext cx="4850825" cy="37836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Effects of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77865"/>
            <a:ext cx="4019550" cy="379755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Hold all water demands constant</a:t>
            </a:r>
          </a:p>
          <a:p>
            <a:r>
              <a:rPr lang="en-US" dirty="0" smtClean="0"/>
              <a:t>Minimize costs to satisfy demands over</a:t>
            </a:r>
          </a:p>
          <a:p>
            <a:pPr lvl="1"/>
            <a:r>
              <a:rPr lang="en-US" dirty="0" smtClean="0"/>
              <a:t>Where to withdrawal from surface</a:t>
            </a:r>
          </a:p>
          <a:p>
            <a:pPr lvl="1"/>
            <a:r>
              <a:rPr lang="en-US" dirty="0" smtClean="0"/>
              <a:t>Where to withdrawal from groundwater</a:t>
            </a:r>
          </a:p>
          <a:p>
            <a:pPr lvl="1"/>
            <a:r>
              <a:rPr lang="en-US" dirty="0" smtClean="0"/>
              <a:t>When to </a:t>
            </a:r>
            <a:r>
              <a:rPr lang="en-US" dirty="0" smtClean="0"/>
              <a:t>release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 smtClean="0"/>
              <a:t>from reservoirs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40153" y="5306873"/>
            <a:ext cx="2890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USGS GW minus optimal GW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80264" y="4653128"/>
            <a:ext cx="1007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Less GW</a:t>
            </a:r>
          </a:p>
          <a:p>
            <a:pPr algn="r"/>
            <a:r>
              <a:rPr lang="en-US" dirty="0"/>
              <a:t>a</a:t>
            </a:r>
            <a:r>
              <a:rPr lang="en-US" dirty="0" smtClean="0"/>
              <a:t>t state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03466" y="5319048"/>
            <a:ext cx="1108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More GW</a:t>
            </a:r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 rotWithShape="1">
          <a:blip r:embed="rId3"/>
          <a:srcRect t="1168" b="4254"/>
          <a:stretch/>
        </p:blipFill>
        <p:spPr>
          <a:xfrm>
            <a:off x="701625" y="5747629"/>
            <a:ext cx="5357277" cy="113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698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the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872067" y="5096230"/>
            <a:ext cx="7408333" cy="14517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4643102"/>
            <a:ext cx="7886700" cy="1904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Contents:</a:t>
            </a:r>
          </a:p>
          <a:p>
            <a:r>
              <a:rPr lang="en-US" dirty="0" smtClean="0"/>
              <a:t>Describing </a:t>
            </a:r>
            <a:r>
              <a:rPr lang="en-US" dirty="0"/>
              <a:t>the model (too much?)</a:t>
            </a:r>
          </a:p>
          <a:p>
            <a:r>
              <a:rPr lang="en-US" dirty="0"/>
              <a:t>Examples of its use (4 projects)</a:t>
            </a:r>
          </a:p>
          <a:p>
            <a:r>
              <a:rPr lang="en-US" dirty="0"/>
              <a:t>How to help out (8 projects)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727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89"/>
          <a:stretch/>
        </p:blipFill>
        <p:spPr>
          <a:xfrm>
            <a:off x="0" y="834395"/>
            <a:ext cx="9144000" cy="6360919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49606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Allocation of agriculture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24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3152" b="-3152"/>
          <a:stretch>
            <a:fillRect/>
          </a:stretch>
        </p:blipFill>
        <p:spPr>
          <a:xfrm>
            <a:off x="0" y="2598856"/>
            <a:ext cx="9143999" cy="4259144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Colorado Case Study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1971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involved!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8650" y="4643102"/>
            <a:ext cx="7886700" cy="1904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Contents:</a:t>
            </a:r>
          </a:p>
          <a:p>
            <a:r>
              <a:rPr lang="en-US" dirty="0" smtClean="0"/>
              <a:t>Describing </a:t>
            </a:r>
            <a:r>
              <a:rPr lang="en-US" dirty="0"/>
              <a:t>the model (too much?)</a:t>
            </a:r>
          </a:p>
          <a:p>
            <a:r>
              <a:rPr lang="en-US" dirty="0"/>
              <a:t>Examples of its use (4 projects)</a:t>
            </a:r>
          </a:p>
          <a:p>
            <a:r>
              <a:rPr lang="en-US" dirty="0"/>
              <a:t>How to help out (8 projects)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716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user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(Almost) self-installing interface: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311399"/>
            <a:ext cx="8229600" cy="391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93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Documentation!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098914"/>
              </p:ext>
            </p:extLst>
          </p:nvPr>
        </p:nvGraphicFramePr>
        <p:xfrm>
          <a:off x="457200" y="2016882"/>
          <a:ext cx="8229600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Components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Tutorials</a:t>
                      </a:r>
                      <a:endParaRPr lang="en-US" sz="3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Agriculture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Simulation</a:t>
                      </a:r>
                      <a:endParaRPr lang="en-US" sz="3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Groundwater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SW </a:t>
                      </a:r>
                      <a:r>
                        <a:rPr lang="en-US" sz="3600" baseline="0" dirty="0" smtClean="0"/>
                        <a:t>optimization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Allocation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Network</a:t>
                      </a:r>
                      <a:r>
                        <a:rPr lang="en-US" sz="3600" baseline="0" dirty="0" smtClean="0"/>
                        <a:t> data</a:t>
                      </a:r>
                      <a:endParaRPr lang="en-US" sz="3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 err="1" smtClean="0"/>
                        <a:t>WaterNetwork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Unmodified flows</a:t>
                      </a:r>
                      <a:endParaRPr lang="en-US" sz="3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err="1" smtClean="0"/>
                        <a:t>ReturnFlows</a:t>
                      </a:r>
                      <a:endParaRPr lang="en-US" sz="3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smtClean="0"/>
                        <a:t>Installation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smtClean="0"/>
                        <a:t>Reservoir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smtClean="0"/>
                        <a:t>Contributing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3299582"/>
            <a:ext cx="609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5887842"/>
            <a:ext cx="6096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2400" y="2626482"/>
            <a:ext cx="609600" cy="609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2400" y="5160132"/>
            <a:ext cx="609600" cy="609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2400" y="3940932"/>
            <a:ext cx="609600" cy="609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2400" y="4550532"/>
            <a:ext cx="609600" cy="609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77200" y="2626482"/>
            <a:ext cx="609600" cy="6096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77200" y="3299582"/>
            <a:ext cx="609600" cy="6096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77200" y="4550532"/>
            <a:ext cx="609600" cy="6096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77200" y="3940932"/>
            <a:ext cx="609600" cy="609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077200" y="5198867"/>
            <a:ext cx="609600" cy="609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077200" y="58681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987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Website</a:t>
            </a:r>
            <a:endParaRPr lang="en-US" dirty="0"/>
          </a:p>
          <a:p>
            <a:r>
              <a:rPr lang="en-US" dirty="0" smtClean="0"/>
              <a:t>Electricity Grid</a:t>
            </a:r>
            <a:endParaRPr lang="en-US" dirty="0"/>
          </a:p>
          <a:p>
            <a:r>
              <a:rPr lang="en-US" dirty="0" smtClean="0"/>
              <a:t>Brewery</a:t>
            </a:r>
          </a:p>
          <a:p>
            <a:r>
              <a:rPr lang="en-US" dirty="0" smtClean="0"/>
              <a:t>Automatic LP checking</a:t>
            </a:r>
            <a:endParaRPr lang="en-US" dirty="0"/>
          </a:p>
          <a:p>
            <a:r>
              <a:rPr lang="en-US" dirty="0" smtClean="0"/>
              <a:t>Cross</a:t>
            </a:r>
            <a:r>
              <a:rPr lang="en-US" dirty="0"/>
              <a:t>-state </a:t>
            </a:r>
            <a:r>
              <a:rPr lang="en-US" dirty="0" smtClean="0"/>
              <a:t>compacts</a:t>
            </a:r>
            <a:endParaRPr lang="en-US" dirty="0"/>
          </a:p>
          <a:p>
            <a:r>
              <a:rPr lang="en-US" dirty="0" smtClean="0"/>
              <a:t>Biofuels</a:t>
            </a:r>
          </a:p>
          <a:p>
            <a:r>
              <a:rPr lang="en-US" dirty="0" smtClean="0"/>
              <a:t>Environmental flows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Investment under political parties and local feedback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need help!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1846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73" b="-2521"/>
          <a:stretch/>
        </p:blipFill>
        <p:spPr>
          <a:xfrm>
            <a:off x="872067" y="853219"/>
            <a:ext cx="7408333" cy="6170959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51489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Website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7610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Electricity Grid</a:t>
            </a:r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/>
          <a:srcRect l="253" t="2508" r="2607" b="2432"/>
          <a:stretch/>
        </p:blipFill>
        <p:spPr>
          <a:xfrm>
            <a:off x="4316131" y="3531932"/>
            <a:ext cx="4827869" cy="3119305"/>
          </a:xfrm>
          <a:prstGeom prst="rect">
            <a:avLst/>
          </a:prstGeom>
        </p:spPr>
      </p:pic>
      <p:pic>
        <p:nvPicPr>
          <p:cNvPr id="7" name="Content Placeholder 3" descr="im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" r="1596"/>
          <a:stretch>
            <a:fillRect/>
          </a:stretch>
        </p:blipFill>
        <p:spPr>
          <a:xfrm>
            <a:off x="2637799" y="2923728"/>
            <a:ext cx="4593739" cy="25263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91056"/>
            <a:ext cx="5311741" cy="283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5733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Implementing environmental flows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527675"/>
          </a:xfrm>
        </p:spPr>
        <p:txBody>
          <a:bodyPr>
            <a:normAutofit/>
          </a:bodyPr>
          <a:lstStyle/>
          <a:p>
            <a:r>
              <a:rPr lang="en-US" dirty="0" smtClean="0"/>
              <a:t>Unmodified monthly flows from </a:t>
            </a:r>
            <a:r>
              <a:rPr lang="en-US" dirty="0" smtClean="0"/>
              <a:t>VIC</a:t>
            </a:r>
            <a:endParaRPr lang="en-US" dirty="0" smtClean="0"/>
          </a:p>
          <a:p>
            <a:r>
              <a:rPr lang="en-US" dirty="0" smtClean="0"/>
              <a:t>Recommendations follow flow-duration curve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Monthly to daily</a:t>
            </a:r>
            <a:br>
              <a:rPr lang="en-US" dirty="0" smtClean="0"/>
            </a:br>
            <a:r>
              <a:rPr lang="en-US" dirty="0" err="1" smtClean="0"/>
              <a:t>quantiles</a:t>
            </a:r>
            <a:r>
              <a:rPr lang="en-US" dirty="0" smtClean="0"/>
              <a:t> linear</a:t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155" y="2921001"/>
            <a:ext cx="4701396" cy="37432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2762251"/>
            <a:ext cx="4835539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901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Political modeling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1865179"/>
            <a:ext cx="6248400" cy="5003800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-770" b="798"/>
          <a:stretch/>
        </p:blipFill>
        <p:spPr>
          <a:xfrm>
            <a:off x="207533" y="2182657"/>
            <a:ext cx="4932557" cy="3324280"/>
          </a:xfrm>
        </p:spPr>
      </p:pic>
    </p:spTree>
    <p:extLst>
      <p:ext uri="{BB962C8B-B14F-4D97-AF65-F5344CB8AC3E}">
        <p14:creationId xmlns:p14="http://schemas.microsoft.com/office/powerpoint/2010/main" val="2368760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746123"/>
            <a:ext cx="7886700" cy="509203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Explore interactions between water, food and energy systems from a national perspective</a:t>
            </a:r>
          </a:p>
          <a:p>
            <a:r>
              <a:rPr lang="en-US" dirty="0" smtClean="0"/>
              <a:t>In response to specific types of climate </a:t>
            </a:r>
            <a:r>
              <a:rPr lang="en-US" dirty="0" smtClean="0"/>
              <a:t>changes</a:t>
            </a:r>
            <a:endParaRPr lang="en-US" sz="2400" dirty="0" smtClean="0"/>
          </a:p>
          <a:p>
            <a:r>
              <a:rPr lang="en-US" dirty="0" smtClean="0"/>
              <a:t>In response to economic factors</a:t>
            </a:r>
          </a:p>
          <a:p>
            <a:pPr lvl="1"/>
            <a:r>
              <a:rPr lang="en-US" dirty="0" smtClean="0"/>
              <a:t>GDP growth rate , Global Energy prices, Global Food demand</a:t>
            </a:r>
          </a:p>
          <a:p>
            <a:pPr lvl="1"/>
            <a:r>
              <a:rPr lang="en-US" dirty="0" smtClean="0"/>
              <a:t>Investment climate – financing, rates, private vs public action</a:t>
            </a:r>
          </a:p>
          <a:p>
            <a:r>
              <a:rPr lang="en-US" dirty="0" smtClean="0"/>
              <a:t>In response to demographic factors</a:t>
            </a:r>
          </a:p>
          <a:p>
            <a:pPr lvl="1"/>
            <a:r>
              <a:rPr lang="en-US" dirty="0" smtClean="0"/>
              <a:t>Migration, Age distribution, income ….</a:t>
            </a:r>
          </a:p>
          <a:p>
            <a:r>
              <a:rPr lang="en-US" dirty="0" smtClean="0"/>
              <a:t>In response to property rights models – water rights /others</a:t>
            </a:r>
          </a:p>
          <a:p>
            <a:r>
              <a:rPr lang="en-US" dirty="0" smtClean="0"/>
              <a:t>In response to conservation technologies</a:t>
            </a:r>
          </a:p>
          <a:p>
            <a:r>
              <a:rPr lang="en-US" dirty="0" smtClean="0"/>
              <a:t>In response to energy policy – renewables, carbon tax, biofuels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In response to agricultural policy or diet preferences – crop insurance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In response to political shifts and movements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0849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 smtClean="0"/>
              <a:t>Scalable Network Models of US Water Energy-Food-other resources</a:t>
            </a:r>
            <a:endParaRPr lang="en-US" sz="32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Design Decisions:</a:t>
            </a:r>
          </a:p>
          <a:p>
            <a:r>
              <a:rPr lang="en-US" dirty="0" smtClean="0"/>
              <a:t>Modeled at a county-month </a:t>
            </a:r>
            <a:r>
              <a:rPr lang="en-US" dirty="0" smtClean="0"/>
              <a:t>scale for whole US</a:t>
            </a:r>
            <a:endParaRPr lang="en-US" dirty="0" smtClean="0"/>
          </a:p>
          <a:p>
            <a:r>
              <a:rPr lang="en-US" dirty="0" smtClean="0"/>
              <a:t>Network of interactions</a:t>
            </a:r>
          </a:p>
          <a:p>
            <a:pPr lvl="1"/>
            <a:r>
              <a:rPr lang="en-US" dirty="0" smtClean="0"/>
              <a:t>Counties to neighboring counties</a:t>
            </a:r>
          </a:p>
          <a:p>
            <a:pPr lvl="1"/>
            <a:r>
              <a:rPr lang="en-US" dirty="0" smtClean="0"/>
              <a:t>Other transport networks (water, electricity)</a:t>
            </a:r>
          </a:p>
          <a:p>
            <a:r>
              <a:rPr lang="en-US" dirty="0"/>
              <a:t>Treat </a:t>
            </a:r>
            <a:r>
              <a:rPr lang="en-US" dirty="0" smtClean="0"/>
              <a:t>arbitrary “resources</a:t>
            </a:r>
            <a:r>
              <a:rPr lang="en-US" dirty="0"/>
              <a:t>”: water, energy, agricultural products</a:t>
            </a:r>
          </a:p>
          <a:p>
            <a:pPr lvl="1"/>
            <a:r>
              <a:rPr lang="en-US" dirty="0"/>
              <a:t>Solve </a:t>
            </a:r>
            <a:r>
              <a:rPr lang="en-US" dirty="0" smtClean="0"/>
              <a:t>for production, </a:t>
            </a:r>
            <a:r>
              <a:rPr lang="en-US" dirty="0"/>
              <a:t>imports and </a:t>
            </a:r>
            <a:r>
              <a:rPr lang="en-US" dirty="0" smtClean="0"/>
              <a:t>exports, storage, prices</a:t>
            </a:r>
          </a:p>
          <a:p>
            <a:r>
              <a:rPr lang="en-US" dirty="0" smtClean="0"/>
              <a:t>Interested in spatiotemporal optimization</a:t>
            </a:r>
          </a:p>
          <a:p>
            <a:pPr lvl="1"/>
            <a:r>
              <a:rPr lang="en-US" dirty="0" smtClean="0"/>
              <a:t>Short-term optimization of production distribution</a:t>
            </a:r>
          </a:p>
          <a:p>
            <a:pPr lvl="1"/>
            <a:r>
              <a:rPr lang="en-US" dirty="0" smtClean="0"/>
              <a:t>Long-term optimization of capacity expansion</a:t>
            </a:r>
          </a:p>
          <a:p>
            <a:pPr lvl="1"/>
            <a:r>
              <a:rPr lang="en-US" dirty="0" smtClean="0"/>
              <a:t>Multiple objective functions to consider</a:t>
            </a:r>
          </a:p>
        </p:txBody>
      </p:sp>
    </p:spTree>
    <p:extLst>
      <p:ext uri="{BB962C8B-B14F-4D97-AF65-F5344CB8AC3E}">
        <p14:creationId xmlns:p14="http://schemas.microsoft.com/office/powerpoint/2010/main" val="2022339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Space and Time</a:t>
            </a:r>
            <a:endParaRPr lang="en-US" dirty="0"/>
          </a:p>
        </p:txBody>
      </p:sp>
      <p:pic>
        <p:nvPicPr>
          <p:cNvPr id="6" name="Content Placeholder 5" descr="spacetim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9" b="-709"/>
          <a:stretch/>
        </p:blipFill>
        <p:spPr>
          <a:xfrm>
            <a:off x="742243" y="1272724"/>
            <a:ext cx="7702816" cy="5585275"/>
          </a:xfrm>
        </p:spPr>
      </p:pic>
    </p:spTree>
    <p:extLst>
      <p:ext uri="{BB962C8B-B14F-4D97-AF65-F5344CB8AC3E}">
        <p14:creationId xmlns:p14="http://schemas.microsoft.com/office/powerpoint/2010/main" val="1896754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 integrated modeling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35144"/>
            <a:ext cx="8229600" cy="4312810"/>
          </a:xfrm>
        </p:spPr>
        <p:txBody>
          <a:bodyPr>
            <a:normAutofit/>
          </a:bodyPr>
          <a:lstStyle/>
          <a:p>
            <a:r>
              <a:rPr lang="en-US" dirty="0" smtClean="0"/>
              <a:t>Component-based framework (</a:t>
            </a:r>
            <a:r>
              <a:rPr lang="en-US" sz="2400" dirty="0" smtClean="0">
                <a:latin typeface="Monaco"/>
                <a:cs typeface="Monaco"/>
              </a:rPr>
              <a:t>Mimi</a:t>
            </a:r>
            <a:r>
              <a:rPr lang="en-US" sz="2400" dirty="0" smtClean="0">
                <a:latin typeface="Candara"/>
                <a:cs typeface="Candara"/>
              </a:rPr>
              <a:t> in </a:t>
            </a:r>
            <a:r>
              <a:rPr lang="en-US" sz="2400" dirty="0" smtClean="0">
                <a:latin typeface="Monaco"/>
                <a:cs typeface="Monaco"/>
              </a:rPr>
              <a:t>Julia</a:t>
            </a:r>
            <a:r>
              <a:rPr lang="en-US" dirty="0" smtClean="0"/>
              <a:t>)</a:t>
            </a:r>
            <a:endParaRPr lang="en-US" dirty="0" smtClean="0"/>
          </a:p>
          <a:p>
            <a:pPr marL="0" indent="0">
              <a:buNone/>
            </a:pPr>
            <a:endParaRPr lang="en-US" sz="400" dirty="0" smtClean="0"/>
          </a:p>
          <a:p>
            <a:pPr lvl="1"/>
            <a:r>
              <a:rPr lang="en-US" sz="1800" dirty="0" smtClean="0"/>
              <a:t>Inputs from outside the model:</a:t>
            </a:r>
          </a:p>
          <a:p>
            <a:pPr lvl="1"/>
            <a:r>
              <a:rPr lang="en-US" sz="1800" dirty="0" smtClean="0"/>
              <a:t>Inputs from other components:</a:t>
            </a:r>
          </a:p>
          <a:p>
            <a:pPr lvl="1"/>
            <a:r>
              <a:rPr lang="en-US" sz="1800" dirty="0" smtClean="0"/>
              <a:t>Inputs from optimization:</a:t>
            </a:r>
            <a:endParaRPr lang="en-US" dirty="0"/>
          </a:p>
          <a:p>
            <a:pPr marL="0" indent="0">
              <a:buNone/>
            </a:pPr>
            <a:endParaRPr lang="en-US" sz="600" dirty="0" smtClean="0"/>
          </a:p>
          <a:p>
            <a:r>
              <a:rPr lang="en-US" dirty="0" smtClean="0"/>
              <a:t>Able to validate components individually and swap them out and have multiple variants.</a:t>
            </a:r>
          </a:p>
          <a:p>
            <a:pPr lvl="1"/>
            <a:r>
              <a:rPr lang="en-US" dirty="0" smtClean="0"/>
              <a:t>Existing Mimi components for climate, biodiversity, disease, conflict, natural disasters</a:t>
            </a:r>
          </a:p>
          <a:p>
            <a:r>
              <a:rPr lang="en-US" dirty="0" smtClean="0"/>
              <a:t>Linear programming optimization (</a:t>
            </a:r>
            <a:r>
              <a:rPr lang="en-US" sz="2400" dirty="0" err="1" smtClean="0">
                <a:latin typeface="Monaco"/>
                <a:cs typeface="Monaco"/>
              </a:rPr>
              <a:t>Gurobi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Automatic construction of LP matrices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905500" y="2901109"/>
            <a:ext cx="1587500" cy="9683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Agriculture</a:t>
            </a:r>
          </a:p>
          <a:p>
            <a:pPr algn="ctr"/>
            <a:r>
              <a:rPr lang="en-US" dirty="0" smtClean="0"/>
              <a:t>Component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4968875" y="3107484"/>
            <a:ext cx="9366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4968875" y="3743000"/>
            <a:ext cx="9366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7493000" y="3218609"/>
            <a:ext cx="9366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7493000" y="3609134"/>
            <a:ext cx="9366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648854" y="2738152"/>
            <a:ext cx="100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Weather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648854" y="3392718"/>
            <a:ext cx="104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Irrigation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77427" y="2849277"/>
            <a:ext cx="729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Yields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700113" y="3265202"/>
            <a:ext cx="687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Costs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968875" y="3423873"/>
            <a:ext cx="9366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648854" y="3073591"/>
            <a:ext cx="1007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Fertilizer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796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982989"/>
            <a:ext cx="8229600" cy="1616421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Populations</a:t>
            </a:r>
            <a:r>
              <a:rPr lang="en-US" dirty="0" smtClean="0"/>
              <a:t>: consume water, electricity, food</a:t>
            </a:r>
          </a:p>
          <a:p>
            <a:r>
              <a:rPr lang="en-US" b="1" dirty="0" smtClean="0"/>
              <a:t>Power plants</a:t>
            </a:r>
            <a:r>
              <a:rPr lang="en-US" dirty="0" smtClean="0"/>
              <a:t>: consume water, biofuels; produce electricity</a:t>
            </a:r>
          </a:p>
          <a:p>
            <a:r>
              <a:rPr lang="en-US" b="1" dirty="0" smtClean="0"/>
              <a:t>Agriculture</a:t>
            </a:r>
            <a:r>
              <a:rPr lang="en-US" dirty="0" smtClean="0"/>
              <a:t>:</a:t>
            </a:r>
            <a:r>
              <a:rPr lang="en-US" b="1" dirty="0"/>
              <a:t> </a:t>
            </a:r>
            <a:r>
              <a:rPr lang="en-US" dirty="0" smtClean="0"/>
              <a:t>consume water, energy; produce food, biofuel</a:t>
            </a:r>
          </a:p>
          <a:p>
            <a:r>
              <a:rPr lang="en-US" b="1" dirty="0"/>
              <a:t>Water: </a:t>
            </a:r>
            <a:r>
              <a:rPr lang="en-US" dirty="0"/>
              <a:t>consume energy</a:t>
            </a:r>
            <a:endParaRPr lang="en-US" b="1" dirty="0"/>
          </a:p>
          <a:p>
            <a:endParaRPr lang="en-US" dirty="0" smtClean="0"/>
          </a:p>
        </p:txBody>
      </p:sp>
      <p:pic>
        <p:nvPicPr>
          <p:cNvPr id="4" name="Picture 3" descr="modelpi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09" y="1511688"/>
            <a:ext cx="8601001" cy="361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58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537" r="-6537"/>
          <a:stretch>
            <a:fillRect/>
          </a:stretch>
        </p:blipFill>
        <p:spPr>
          <a:xfrm>
            <a:off x="1" y="2598856"/>
            <a:ext cx="9144000" cy="4259144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model scale</a:t>
            </a:r>
            <a:endParaRPr lang="en-US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872067" y="2159575"/>
            <a:ext cx="7408333" cy="459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Monthly, 1949 – 2009, and climate futures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138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Flow </a:t>
            </a:r>
            <a:r>
              <a:rPr lang="en-US" dirty="0" smtClean="0"/>
              <a:t>Gauges, Reservoirs,</a:t>
            </a:r>
            <a:br>
              <a:rPr lang="en-US" dirty="0" smtClean="0"/>
            </a:br>
            <a:r>
              <a:rPr lang="en-US" dirty="0" smtClean="0"/>
              <a:t>Cross-border canals</a:t>
            </a:r>
            <a:endParaRPr lang="en-US" dirty="0"/>
          </a:p>
        </p:txBody>
      </p:sp>
      <p:pic>
        <p:nvPicPr>
          <p:cNvPr id="16" name="Content Placeholder 15" descr="station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807" r="-6807"/>
          <a:stretch>
            <a:fillRect/>
          </a:stretch>
        </p:blipFill>
        <p:spPr>
          <a:xfrm>
            <a:off x="0" y="2598507"/>
            <a:ext cx="9144000" cy="4259493"/>
          </a:xfrm>
        </p:spPr>
      </p:pic>
    </p:spTree>
    <p:extLst>
      <p:ext uri="{BB962C8B-B14F-4D97-AF65-F5344CB8AC3E}">
        <p14:creationId xmlns:p14="http://schemas.microsoft.com/office/powerpoint/2010/main" val="24018837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569</TotalTime>
  <Words>649</Words>
  <Application>Microsoft Macintosh PowerPoint</Application>
  <PresentationFormat>On-screen Show (4:3)</PresentationFormat>
  <Paragraphs>176</Paragraphs>
  <Slides>29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Waveform</vt:lpstr>
      <vt:lpstr>PowerPoint Presentation</vt:lpstr>
      <vt:lpstr>Describing the model</vt:lpstr>
      <vt:lpstr>Model objective</vt:lpstr>
      <vt:lpstr>Scalable Network Models of US Water Energy-Food-other resources</vt:lpstr>
      <vt:lpstr>Model Space and Time</vt:lpstr>
      <vt:lpstr>An integrated modeling framework</vt:lpstr>
      <vt:lpstr>Model Elements</vt:lpstr>
      <vt:lpstr>Basic model scale</vt:lpstr>
      <vt:lpstr>Flow Gauges, Reservoirs, Cross-border canals</vt:lpstr>
      <vt:lpstr>County River Network</vt:lpstr>
      <vt:lpstr>County Transportation Network</vt:lpstr>
      <vt:lpstr>Electricity grid</vt:lpstr>
      <vt:lpstr>Groundwater Network</vt:lpstr>
      <vt:lpstr>An stylized model element</vt:lpstr>
      <vt:lpstr>Adding distribution and demand</vt:lpstr>
      <vt:lpstr>PowerPoint Presentation</vt:lpstr>
      <vt:lpstr>Examples of analyses</vt:lpstr>
      <vt:lpstr>Current drawdown</vt:lpstr>
      <vt:lpstr>Effects of optimization</vt:lpstr>
      <vt:lpstr>Allocation of agriculture</vt:lpstr>
      <vt:lpstr>Colorado Case Study</vt:lpstr>
      <vt:lpstr>Getting involved!</vt:lpstr>
      <vt:lpstr>Our user interface</vt:lpstr>
      <vt:lpstr>Documentation!</vt:lpstr>
      <vt:lpstr>We need help!</vt:lpstr>
      <vt:lpstr>A Website</vt:lpstr>
      <vt:lpstr>Electricity Grid</vt:lpstr>
      <vt:lpstr>Implementing environmental flows</vt:lpstr>
      <vt:lpstr>Political modeling</vt:lpstr>
    </vt:vector>
  </TitlesOfParts>
  <Company>Columbia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Rising</dc:creator>
  <cp:lastModifiedBy>James Rising</cp:lastModifiedBy>
  <cp:revision>11</cp:revision>
  <dcterms:created xsi:type="dcterms:W3CDTF">2016-11-08T19:01:09Z</dcterms:created>
  <dcterms:modified xsi:type="dcterms:W3CDTF">2016-11-10T23:17:33Z</dcterms:modified>
</cp:coreProperties>
</file>

<file path=docProps/thumbnail.jpeg>
</file>